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00875" y="-714375"/>
            <a:ext cx="2857500" cy="2857500"/>
          </a:xfrm>
          <a:prstGeom prst="ellipse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-357187" y="3357563"/>
            <a:ext cx="2143125" cy="2143125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791533"/>
            <a:ext cx="1428750" cy="1428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448883"/>
            <a:ext cx="800100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AI-Powered Content Analysis Suite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571500" y="3414685"/>
            <a:ext cx="8001000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Information Overload into Actionable Insights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571500" y="4151914"/>
            <a:ext cx="80010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July 2025</a:t>
            </a:r>
            <a:endParaRPr lang="en-US" sz="10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&amp; Problem Statement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500063" y="959048"/>
            <a:ext cx="14961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overload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996260" y="959048"/>
            <a:ext cx="21831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digital age has created an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0063" y="1159073"/>
            <a:ext cx="3616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where accessing information is easy, but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00063" y="1359098"/>
            <a:ext cx="28187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extracting meaningful insights is arduous.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500063" y="1701998"/>
            <a:ext cx="7506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1250742" y="1701998"/>
            <a:ext cx="16235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summarization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74243" y="1701998"/>
            <a:ext cx="9262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methods are: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728663" y="1957388"/>
            <a:ext cx="3614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Time-intensive and labor-consuming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728663" y="2214563"/>
            <a:ext cx="3614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Prone to subjectivity and inconsistency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728663" y="2471738"/>
            <a:ext cx="3614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Fundamentally unscalable to vast quantities of data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728663" y="2728913"/>
            <a:ext cx="36147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Challenging for knowledge retrieval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00063" y="3073598"/>
            <a:ext cx="20695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There is a critical gap between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569629" y="3073598"/>
            <a:ext cx="16342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availability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00063" y="3273623"/>
            <a:ext cx="30971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the human capacity to effectively process,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00063" y="3473648"/>
            <a:ext cx="18856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understand, and leverage it.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500063" y="3816548"/>
            <a:ext cx="6943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1194457" y="3816548"/>
            <a:ext cx="17016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and NLP technologies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896121" y="3816548"/>
            <a:ext cx="4787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offer a 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500063" y="4016573"/>
            <a:ext cx="37408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transformative solution to automate and streamline the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500063" y="4216598"/>
            <a:ext cx="34624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summarization process at unprecedented scale and 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500063" y="4416623"/>
            <a:ext cx="443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speed.</a:t>
            </a:r>
            <a:endParaRPr lang="en-US" sz="1046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8" y="1500188"/>
            <a:ext cx="357187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292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&amp; Vision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6553"/>
            <a:ext cx="117872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059" y="957263"/>
            <a:ext cx="205918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Background &amp; Motivation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500063" y="1264444"/>
            <a:ext cx="38433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exponential growth of digital content has created an urgent need for intelligent tools that can process, analyze, and distill information efficiently.</a:t>
            </a:r>
            <a:endParaRPr lang="en-US" sz="837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89534"/>
            <a:ext cx="157163" cy="1571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4350" y="1950244"/>
            <a:ext cx="15912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Problem Statement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500063" y="2264569"/>
            <a:ext cx="32006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Existing methods for note-taking and content digestion are 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3700686" y="2264569"/>
            <a:ext cx="292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436019"/>
            <a:ext cx="5100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intensive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010087" y="2436019"/>
            <a:ext cx="5496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prone to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559765" y="2436019"/>
            <a:ext cx="7121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error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271880" y="2436019"/>
            <a:ext cx="11044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 fundamentally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3376371" y="2436019"/>
            <a:ext cx="5980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unscalable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3974409" y="2436019"/>
            <a:ext cx="3462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the 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500063" y="2607469"/>
            <a:ext cx="2579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vast quantities of digital data encountered daily.</a:t>
            </a:r>
            <a:endParaRPr lang="en-US" sz="837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82516"/>
            <a:ext cx="157163" cy="15716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14350" y="2943225"/>
            <a:ext cx="1480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Project Objectives</a:t>
            </a:r>
            <a:endParaRPr lang="en-US" sz="1238" dirty="0"/>
          </a:p>
        </p:txBody>
      </p:sp>
      <p:sp>
        <p:nvSpPr>
          <p:cNvPr id="21" name="Text 15"/>
          <p:cNvSpPr/>
          <p:nvPr/>
        </p:nvSpPr>
        <p:spPr>
          <a:xfrm>
            <a:off x="642938" y="3250406"/>
            <a:ext cx="370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an intuitive, user-friendly web interface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642938" y="3479006"/>
            <a:ext cx="370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advanced AI-powered summarization engine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642938" y="3707606"/>
            <a:ext cx="370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multi-format content processing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642938" y="3936206"/>
            <a:ext cx="370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customizable analysis options</a:t>
            </a:r>
            <a:endParaRPr lang="en-US" sz="837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318397"/>
            <a:ext cx="157163" cy="15716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14350" y="4279106"/>
            <a:ext cx="163949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Expected Outcomes</a:t>
            </a:r>
            <a:endParaRPr lang="en-US" sz="1238" dirty="0"/>
          </a:p>
        </p:txBody>
      </p:sp>
      <p:sp>
        <p:nvSpPr>
          <p:cNvPr id="27" name="Text 20"/>
          <p:cNvSpPr/>
          <p:nvPr/>
        </p:nvSpPr>
        <p:spPr>
          <a:xfrm>
            <a:off x="500063" y="4586288"/>
            <a:ext cx="38433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fully operational web application capable of accurately summarizing diverse content, demonstrating superior accuracy and coherence across different audience profiles.</a:t>
            </a:r>
            <a:endParaRPr lang="en-US" sz="837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188" y="1671638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007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Foundational Technologies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957263"/>
            <a:ext cx="4057650" cy="90725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957263"/>
            <a:ext cx="28575" cy="90725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064419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938" y="1028700"/>
            <a:ext cx="21770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Natural Language Processing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71500" y="1278731"/>
            <a:ext cx="366474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NLP concepts including tokenization, part-of-speech tagging, named entity recognition, and dependency parsing enable text understanding.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85750" y="1971675"/>
            <a:ext cx="4057650" cy="90725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1" name="Shape 7"/>
          <p:cNvSpPr/>
          <p:nvPr/>
        </p:nvSpPr>
        <p:spPr>
          <a:xfrm>
            <a:off x="285750" y="1971675"/>
            <a:ext cx="28575" cy="90725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2078831"/>
            <a:ext cx="178594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2938" y="2043113"/>
            <a:ext cx="16537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Transformer Networks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571500" y="2293144"/>
            <a:ext cx="366474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Self-attention mechanisms allow models to weigh the importance of different words in context, revolutionizing sequence-to-sequence tasks.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986088"/>
            <a:ext cx="4057650" cy="113585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2986088"/>
            <a:ext cx="28575" cy="113585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093244"/>
            <a:ext cx="178594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2938" y="3057525"/>
            <a:ext cx="17448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State-of-the-Art Models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714375" y="3314700"/>
            <a:ext cx="1624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T5: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876812" y="3314700"/>
            <a:ext cx="3278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Text-to-Text Transfer Transformer for general summarization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714375" y="3514725"/>
            <a:ext cx="3105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BERT: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024933" y="3514725"/>
            <a:ext cx="29266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Bidirectional Encoder for semantic keyword extraction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714375" y="3714750"/>
            <a:ext cx="3234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BART: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714375" y="3714750"/>
            <a:ext cx="312544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Bidirectional Auto-Regressive Transformer for child-friendly summaries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285750" y="4229100"/>
            <a:ext cx="4057650" cy="73580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20"/>
          <p:cNvSpPr/>
          <p:nvPr/>
        </p:nvSpPr>
        <p:spPr>
          <a:xfrm>
            <a:off x="285750" y="4229100"/>
            <a:ext cx="28575" cy="73580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336256"/>
            <a:ext cx="107156" cy="14287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71500" y="4300538"/>
            <a:ext cx="128230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Audio Processing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571500" y="4550569"/>
            <a:ext cx="36647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OpenAI's Whisper model enables robust speech-to-text transcription from audio and video content.</a:t>
            </a:r>
            <a:endParaRPr lang="en-US" sz="837" dirty="0"/>
          </a:p>
        </p:txBody>
      </p:sp>
      <p:sp>
        <p:nvSpPr>
          <p:cNvPr id="30" name="Shape 23"/>
          <p:cNvSpPr/>
          <p:nvPr/>
        </p:nvSpPr>
        <p:spPr>
          <a:xfrm>
            <a:off x="285750" y="5072063"/>
            <a:ext cx="4057650" cy="73580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Shape 24"/>
          <p:cNvSpPr/>
          <p:nvPr/>
        </p:nvSpPr>
        <p:spPr>
          <a:xfrm>
            <a:off x="285750" y="5072063"/>
            <a:ext cx="28575" cy="735806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5179219"/>
            <a:ext cx="142875" cy="14287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607219" y="5143500"/>
            <a:ext cx="15091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Supporting Libraries</a:t>
            </a:r>
            <a:endParaRPr lang="en-US" sz="1046" dirty="0"/>
          </a:p>
        </p:txBody>
      </p:sp>
      <p:sp>
        <p:nvSpPr>
          <p:cNvPr id="34" name="Text 26"/>
          <p:cNvSpPr/>
          <p:nvPr/>
        </p:nvSpPr>
        <p:spPr>
          <a:xfrm>
            <a:off x="571500" y="5393531"/>
            <a:ext cx="36647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Streamlit, ReportLab, Plotly, BeautifulSoup, NLTK, spaCy, and gTTS provide essential functionality.</a:t>
            </a:r>
            <a:endParaRPr lang="en-US" sz="837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88" y="1828800"/>
            <a:ext cx="35718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64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6553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4350" y="957263"/>
            <a:ext cx="217527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Multi-Layered Architecture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271588"/>
            <a:ext cx="3737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Advanced AI-Powered Content Analysis Suite is engineered with a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285750" y="1443038"/>
            <a:ext cx="11983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 and scalable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484086" y="1443038"/>
            <a:ext cx="27829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architecture, designed to efficiently process diverse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285750" y="1614488"/>
            <a:ext cx="7617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types.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428625" y="1843088"/>
            <a:ext cx="6970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Layer: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428625" y="1843088"/>
            <a:ext cx="3914217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Handles diverse content ingestion (text, documents, media, URLs)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428625" y="2243138"/>
            <a:ext cx="9947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 Layer: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423392" y="2243138"/>
            <a:ext cx="24604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Core AI/NLP engine with model orchestration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428625" y="2471738"/>
            <a:ext cx="7931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Layer: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1221777" y="2471738"/>
            <a:ext cx="30311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Presents insights through UI, reports, and visualizations</a:t>
            </a:r>
            <a:endParaRPr lang="en-US" sz="837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46784"/>
            <a:ext cx="196453" cy="15716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53641" y="2807494"/>
            <a:ext cx="144482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 Integration</a:t>
            </a:r>
            <a:endParaRPr lang="en-US" sz="1238" dirty="0"/>
          </a:p>
        </p:txBody>
      </p:sp>
      <p:sp>
        <p:nvSpPr>
          <p:cNvPr id="19" name="Text 14"/>
          <p:cNvSpPr/>
          <p:nvPr/>
        </p:nvSpPr>
        <p:spPr>
          <a:xfrm>
            <a:off x="285750" y="3114675"/>
            <a:ext cx="4057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system intelligently orchestrates multiple specialized AI models: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428625" y="3293269"/>
            <a:ext cx="1641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T5: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592764" y="3293269"/>
            <a:ext cx="27985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Primary model for audience-specific summarization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428625" y="3521869"/>
            <a:ext cx="3150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BERT: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743648" y="3521869"/>
            <a:ext cx="3116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Generates contextual embeddings for keyword extraction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428625" y="3750469"/>
            <a:ext cx="3298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BART: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758521" y="3750469"/>
            <a:ext cx="21679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Specialized for child-friendly summaries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428625" y="3979069"/>
            <a:ext cx="5016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Whisper: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930306" y="3979069"/>
            <a:ext cx="19843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Handles speech-to-text transcription</a:t>
            </a:r>
            <a:endParaRPr lang="en-US" sz="837" dirty="0"/>
          </a:p>
        </p:txBody>
      </p:sp>
      <p:sp>
        <p:nvSpPr>
          <p:cNvPr id="28" name="Shape 23"/>
          <p:cNvSpPr/>
          <p:nvPr/>
        </p:nvSpPr>
        <p:spPr>
          <a:xfrm>
            <a:off x="4572000" y="957263"/>
            <a:ext cx="4286250" cy="285750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9" name="Shape 24"/>
          <p:cNvSpPr/>
          <p:nvPr/>
        </p:nvSpPr>
        <p:spPr>
          <a:xfrm>
            <a:off x="4572000" y="1100138"/>
            <a:ext cx="4286250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0" name="Text 25"/>
          <p:cNvSpPr/>
          <p:nvPr/>
        </p:nvSpPr>
        <p:spPr>
          <a:xfrm>
            <a:off x="4572000" y="1100138"/>
            <a:ext cx="4286250" cy="42862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Layer: Content Ingestion</a:t>
            </a:r>
            <a:endParaRPr lang="en-US" sz="837" dirty="0"/>
          </a:p>
        </p:txBody>
      </p:sp>
      <p:sp>
        <p:nvSpPr>
          <p:cNvPr id="31" name="Shape 26"/>
          <p:cNvSpPr/>
          <p:nvPr/>
        </p:nvSpPr>
        <p:spPr>
          <a:xfrm>
            <a:off x="6715125" y="1528763"/>
            <a:ext cx="14288" cy="5715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2" name="Shape 27"/>
          <p:cNvSpPr/>
          <p:nvPr/>
        </p:nvSpPr>
        <p:spPr>
          <a:xfrm>
            <a:off x="4572000" y="2100263"/>
            <a:ext cx="4286250" cy="5715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33" name="Text 28"/>
          <p:cNvSpPr/>
          <p:nvPr/>
        </p:nvSpPr>
        <p:spPr>
          <a:xfrm>
            <a:off x="4572000" y="2100263"/>
            <a:ext cx="4286250" cy="571500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 Layer: AI/NLP Engine</a:t>
            </a:r>
            <a:endParaRPr lang="en-US" sz="837" dirty="0"/>
          </a:p>
        </p:txBody>
      </p:sp>
      <p:sp>
        <p:nvSpPr>
          <p:cNvPr id="34" name="Shape 29"/>
          <p:cNvSpPr/>
          <p:nvPr/>
        </p:nvSpPr>
        <p:spPr>
          <a:xfrm>
            <a:off x="6715125" y="2671763"/>
            <a:ext cx="14288" cy="5715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5" name="Shape 30"/>
          <p:cNvSpPr/>
          <p:nvPr/>
        </p:nvSpPr>
        <p:spPr>
          <a:xfrm>
            <a:off x="4572000" y="3243263"/>
            <a:ext cx="4286250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6" name="Text 31"/>
          <p:cNvSpPr/>
          <p:nvPr/>
        </p:nvSpPr>
        <p:spPr>
          <a:xfrm>
            <a:off x="4572000" y="3243263"/>
            <a:ext cx="4286250" cy="42862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Layer: Structured Information &amp; Visualizations</a:t>
            </a:r>
            <a:endParaRPr lang="en-US" sz="837" dirty="0"/>
          </a:p>
        </p:txBody>
      </p:sp>
      <p:sp>
        <p:nvSpPr>
          <p:cNvPr id="37" name="Shape 32"/>
          <p:cNvSpPr/>
          <p:nvPr/>
        </p:nvSpPr>
        <p:spPr>
          <a:xfrm>
            <a:off x="4929188" y="1600200"/>
            <a:ext cx="701762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38" name="Text 33"/>
          <p:cNvSpPr/>
          <p:nvPr/>
        </p:nvSpPr>
        <p:spPr>
          <a:xfrm>
            <a:off x="4929188" y="1600200"/>
            <a:ext cx="701762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Input</a:t>
            </a:r>
            <a:endParaRPr lang="en-US" sz="732" dirty="0"/>
          </a:p>
        </p:txBody>
      </p:sp>
      <p:sp>
        <p:nvSpPr>
          <p:cNvPr id="39" name="Shape 34"/>
          <p:cNvSpPr/>
          <p:nvPr/>
        </p:nvSpPr>
        <p:spPr>
          <a:xfrm>
            <a:off x="5857875" y="1600200"/>
            <a:ext cx="1084315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0" name="Text 35"/>
          <p:cNvSpPr/>
          <p:nvPr/>
        </p:nvSpPr>
        <p:spPr>
          <a:xfrm>
            <a:off x="5857875" y="1600200"/>
            <a:ext cx="1084315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Upload</a:t>
            </a:r>
            <a:endParaRPr lang="en-US" sz="732" dirty="0"/>
          </a:p>
        </p:txBody>
      </p:sp>
      <p:sp>
        <p:nvSpPr>
          <p:cNvPr id="41" name="Shape 36"/>
          <p:cNvSpPr/>
          <p:nvPr/>
        </p:nvSpPr>
        <p:spPr>
          <a:xfrm>
            <a:off x="7072313" y="1600200"/>
            <a:ext cx="883704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2" name="Text 37"/>
          <p:cNvSpPr/>
          <p:nvPr/>
        </p:nvSpPr>
        <p:spPr>
          <a:xfrm>
            <a:off x="7072313" y="1600200"/>
            <a:ext cx="883704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Media Upload</a:t>
            </a:r>
            <a:endParaRPr lang="en-US" sz="732" dirty="0"/>
          </a:p>
        </p:txBody>
      </p:sp>
      <p:sp>
        <p:nvSpPr>
          <p:cNvPr id="43" name="Shape 38"/>
          <p:cNvSpPr/>
          <p:nvPr/>
        </p:nvSpPr>
        <p:spPr>
          <a:xfrm>
            <a:off x="8143875" y="1600200"/>
            <a:ext cx="651253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4" name="Text 39"/>
          <p:cNvSpPr/>
          <p:nvPr/>
        </p:nvSpPr>
        <p:spPr>
          <a:xfrm>
            <a:off x="8143875" y="1600200"/>
            <a:ext cx="651253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URL</a:t>
            </a:r>
            <a:endParaRPr lang="en-US" sz="732" dirty="0"/>
          </a:p>
        </p:txBody>
      </p:sp>
      <p:sp>
        <p:nvSpPr>
          <p:cNvPr id="45" name="Shape 40"/>
          <p:cNvSpPr/>
          <p:nvPr/>
        </p:nvSpPr>
        <p:spPr>
          <a:xfrm>
            <a:off x="4929188" y="2314575"/>
            <a:ext cx="662360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6" name="Text 41"/>
          <p:cNvSpPr/>
          <p:nvPr/>
        </p:nvSpPr>
        <p:spPr>
          <a:xfrm>
            <a:off x="4929188" y="2314575"/>
            <a:ext cx="662360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T5 Model</a:t>
            </a:r>
            <a:endParaRPr lang="en-US" sz="732" dirty="0"/>
          </a:p>
        </p:txBody>
      </p:sp>
      <p:sp>
        <p:nvSpPr>
          <p:cNvPr id="47" name="Shape 42"/>
          <p:cNvSpPr/>
          <p:nvPr/>
        </p:nvSpPr>
        <p:spPr>
          <a:xfrm>
            <a:off x="5643563" y="2314575"/>
            <a:ext cx="787989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48" name="Text 43"/>
          <p:cNvSpPr/>
          <p:nvPr/>
        </p:nvSpPr>
        <p:spPr>
          <a:xfrm>
            <a:off x="5643563" y="2314575"/>
            <a:ext cx="787989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BERT Model</a:t>
            </a:r>
            <a:endParaRPr lang="en-US" sz="732" dirty="0"/>
          </a:p>
        </p:txBody>
      </p:sp>
      <p:sp>
        <p:nvSpPr>
          <p:cNvPr id="49" name="Shape 44"/>
          <p:cNvSpPr/>
          <p:nvPr/>
        </p:nvSpPr>
        <p:spPr>
          <a:xfrm>
            <a:off x="6500813" y="2314575"/>
            <a:ext cx="796277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50" name="Text 45"/>
          <p:cNvSpPr/>
          <p:nvPr/>
        </p:nvSpPr>
        <p:spPr>
          <a:xfrm>
            <a:off x="6500813" y="2314575"/>
            <a:ext cx="796277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BART Model</a:t>
            </a:r>
            <a:endParaRPr lang="en-US" sz="732" dirty="0"/>
          </a:p>
        </p:txBody>
      </p:sp>
      <p:sp>
        <p:nvSpPr>
          <p:cNvPr id="51" name="Shape 46"/>
          <p:cNvSpPr/>
          <p:nvPr/>
        </p:nvSpPr>
        <p:spPr>
          <a:xfrm>
            <a:off x="7358063" y="2314575"/>
            <a:ext cx="937310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52" name="Text 47"/>
          <p:cNvSpPr/>
          <p:nvPr/>
        </p:nvSpPr>
        <p:spPr>
          <a:xfrm>
            <a:off x="7358063" y="2314575"/>
            <a:ext cx="937310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Whisper Model</a:t>
            </a:r>
            <a:endParaRPr lang="en-US" sz="732" dirty="0"/>
          </a:p>
        </p:txBody>
      </p:sp>
      <p:sp>
        <p:nvSpPr>
          <p:cNvPr id="53" name="Shape 48"/>
          <p:cNvSpPr/>
          <p:nvPr/>
        </p:nvSpPr>
        <p:spPr>
          <a:xfrm>
            <a:off x="8286750" y="2314575"/>
            <a:ext cx="508350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54" name="Text 49"/>
          <p:cNvSpPr/>
          <p:nvPr/>
        </p:nvSpPr>
        <p:spPr>
          <a:xfrm>
            <a:off x="8286750" y="2314575"/>
            <a:ext cx="508350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spaCy</a:t>
            </a:r>
            <a:endParaRPr lang="en-US" sz="732" dirty="0"/>
          </a:p>
        </p:txBody>
      </p:sp>
      <p:sp>
        <p:nvSpPr>
          <p:cNvPr id="55" name="Shape 50"/>
          <p:cNvSpPr/>
          <p:nvPr/>
        </p:nvSpPr>
        <p:spPr>
          <a:xfrm>
            <a:off x="4929188" y="3028950"/>
            <a:ext cx="759889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56" name="Text 51"/>
          <p:cNvSpPr/>
          <p:nvPr/>
        </p:nvSpPr>
        <p:spPr>
          <a:xfrm>
            <a:off x="4929188" y="3028950"/>
            <a:ext cx="759889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Summaries</a:t>
            </a:r>
            <a:endParaRPr lang="en-US" sz="732" dirty="0"/>
          </a:p>
        </p:txBody>
      </p:sp>
      <p:sp>
        <p:nvSpPr>
          <p:cNvPr id="57" name="Shape 52"/>
          <p:cNvSpPr/>
          <p:nvPr/>
        </p:nvSpPr>
        <p:spPr>
          <a:xfrm>
            <a:off x="5715000" y="3028950"/>
            <a:ext cx="683763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58" name="Text 53"/>
          <p:cNvSpPr/>
          <p:nvPr/>
        </p:nvSpPr>
        <p:spPr>
          <a:xfrm>
            <a:off x="5715000" y="3028950"/>
            <a:ext cx="683763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Keywords</a:t>
            </a:r>
            <a:endParaRPr lang="en-US" sz="732" dirty="0"/>
          </a:p>
        </p:txBody>
      </p:sp>
      <p:sp>
        <p:nvSpPr>
          <p:cNvPr id="59" name="Shape 54"/>
          <p:cNvSpPr/>
          <p:nvPr/>
        </p:nvSpPr>
        <p:spPr>
          <a:xfrm>
            <a:off x="6500813" y="3028950"/>
            <a:ext cx="956202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60" name="Text 55"/>
          <p:cNvSpPr/>
          <p:nvPr/>
        </p:nvSpPr>
        <p:spPr>
          <a:xfrm>
            <a:off x="6500813" y="3028950"/>
            <a:ext cx="956202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Study Materials</a:t>
            </a:r>
            <a:endParaRPr lang="en-US" sz="732" dirty="0"/>
          </a:p>
        </p:txBody>
      </p:sp>
      <p:sp>
        <p:nvSpPr>
          <p:cNvPr id="61" name="Shape 56"/>
          <p:cNvSpPr/>
          <p:nvPr/>
        </p:nvSpPr>
        <p:spPr>
          <a:xfrm>
            <a:off x="7500938" y="3028950"/>
            <a:ext cx="867101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62" name="Text 57"/>
          <p:cNvSpPr/>
          <p:nvPr/>
        </p:nvSpPr>
        <p:spPr>
          <a:xfrm>
            <a:off x="7500938" y="3028950"/>
            <a:ext cx="867101" cy="307181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Visualizations</a:t>
            </a:r>
            <a:endParaRPr lang="en-US" sz="732" dirty="0"/>
          </a:p>
        </p:txBody>
      </p:sp>
      <p:sp>
        <p:nvSpPr>
          <p:cNvPr id="63" name="Shape 58"/>
          <p:cNvSpPr/>
          <p:nvPr/>
        </p:nvSpPr>
        <p:spPr>
          <a:xfrm>
            <a:off x="8358188" y="3028950"/>
            <a:ext cx="594550" cy="457200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64" name="Text 59"/>
          <p:cNvSpPr/>
          <p:nvPr/>
        </p:nvSpPr>
        <p:spPr>
          <a:xfrm>
            <a:off x="8358188" y="3028950"/>
            <a:ext cx="594550" cy="4572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PDF Reports</a:t>
            </a:r>
            <a:endParaRPr lang="en-US" sz="732" dirty="0"/>
          </a:p>
        </p:txBody>
      </p:sp>
      <p:pic>
        <p:nvPicPr>
          <p:cNvPr id="6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4496991"/>
            <a:ext cx="157163" cy="157163"/>
          </a:xfrm>
          <a:prstGeom prst="rect">
            <a:avLst/>
          </a:prstGeom>
        </p:spPr>
      </p:pic>
      <p:sp>
        <p:nvSpPr>
          <p:cNvPr id="66" name="Text 60"/>
          <p:cNvSpPr/>
          <p:nvPr/>
        </p:nvSpPr>
        <p:spPr>
          <a:xfrm>
            <a:off x="514350" y="4457700"/>
            <a:ext cx="16680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Flow &amp; Security</a:t>
            </a:r>
            <a:endParaRPr lang="en-US" sz="1238" dirty="0"/>
          </a:p>
        </p:txBody>
      </p:sp>
      <p:sp>
        <p:nvSpPr>
          <p:cNvPr id="67" name="Text 61"/>
          <p:cNvSpPr/>
          <p:nvPr/>
        </p:nvSpPr>
        <p:spPr>
          <a:xfrm>
            <a:off x="285750" y="4764881"/>
            <a:ext cx="8572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system processes user-provided content without persistent storage of sensitive information. All uploaded files and pasted text are processed in memory or as temporary files, and are promptly removed after processing.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293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Functionalities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85750" y="957263"/>
            <a:ext cx="4057650" cy="9786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957263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100138"/>
            <a:ext cx="10715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500" y="1064419"/>
            <a:ext cx="25020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Audience-Specific Summarization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92931" y="1321594"/>
            <a:ext cx="18392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Generates tailored summaries for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2432140" y="1321594"/>
            <a:ext cx="4895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students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2921710" y="1321594"/>
            <a:ext cx="603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2982069" y="1321594"/>
            <a:ext cx="6550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researchers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3637145" y="1321594"/>
            <a:ext cx="603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3697505" y="1321594"/>
            <a:ext cx="4186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4116195" y="1321594"/>
            <a:ext cx="306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92931" y="1493044"/>
            <a:ext cx="2347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827726" y="1493044"/>
            <a:ext cx="4554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children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1283224" y="1493044"/>
            <a:ext cx="29085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adapting content complexity and focus to the chosen 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592931" y="1664494"/>
            <a:ext cx="519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audience.</a:t>
            </a:r>
            <a:endParaRPr lang="en-US" sz="837" dirty="0"/>
          </a:p>
        </p:txBody>
      </p:sp>
      <p:sp>
        <p:nvSpPr>
          <p:cNvPr id="20" name="Shape 16"/>
          <p:cNvSpPr/>
          <p:nvPr/>
        </p:nvSpPr>
        <p:spPr>
          <a:xfrm>
            <a:off x="285750" y="2043113"/>
            <a:ext cx="4057650" cy="9786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1" name="Shape 17"/>
          <p:cNvSpPr/>
          <p:nvPr/>
        </p:nvSpPr>
        <p:spPr>
          <a:xfrm>
            <a:off x="285750" y="2043113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2185988"/>
            <a:ext cx="142875" cy="1428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607219" y="2150269"/>
            <a:ext cx="21842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Semantic Keyword Extraction</a:t>
            </a:r>
            <a:endParaRPr lang="en-US" sz="1046" dirty="0"/>
          </a:p>
        </p:txBody>
      </p:sp>
      <p:sp>
        <p:nvSpPr>
          <p:cNvPr id="24" name="Text 19"/>
          <p:cNvSpPr/>
          <p:nvPr/>
        </p:nvSpPr>
        <p:spPr>
          <a:xfrm>
            <a:off x="392906" y="2400300"/>
            <a:ext cx="3843338" cy="514350"/>
          </a:xfrm>
          <a:prstGeom prst="rect">
            <a:avLst/>
          </a:prstGeom>
          <a:noFill/>
          <a:ln/>
        </p:spPr>
        <p:txBody>
          <a:bodyPr wrap="square" lIns="238125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and ranks key terms and phrases, providing contextual meanings and relevance scores based on advanced BERT embeddings.</a:t>
            </a:r>
            <a:endParaRPr lang="en-US" sz="837" dirty="0"/>
          </a:p>
        </p:txBody>
      </p:sp>
      <p:sp>
        <p:nvSpPr>
          <p:cNvPr id="25" name="Shape 20"/>
          <p:cNvSpPr/>
          <p:nvPr/>
        </p:nvSpPr>
        <p:spPr>
          <a:xfrm>
            <a:off x="285750" y="3128963"/>
            <a:ext cx="4057650" cy="9786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21"/>
          <p:cNvSpPr/>
          <p:nvPr/>
        </p:nvSpPr>
        <p:spPr>
          <a:xfrm>
            <a:off x="285750" y="3128963"/>
            <a:ext cx="28575" cy="97869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271838"/>
            <a:ext cx="125016" cy="142875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589359" y="3236119"/>
            <a:ext cx="21538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Diverse Note-Taking Formats</a:t>
            </a:r>
            <a:endParaRPr lang="en-US" sz="1046" dirty="0"/>
          </a:p>
        </p:txBody>
      </p:sp>
      <p:sp>
        <p:nvSpPr>
          <p:cNvPr id="29" name="Text 23"/>
          <p:cNvSpPr/>
          <p:nvPr/>
        </p:nvSpPr>
        <p:spPr>
          <a:xfrm>
            <a:off x="392906" y="3486150"/>
            <a:ext cx="3843338" cy="342900"/>
          </a:xfrm>
          <a:prstGeom prst="rect">
            <a:avLst/>
          </a:prstGeom>
          <a:noFill/>
          <a:ln/>
        </p:spPr>
        <p:txBody>
          <a:bodyPr wrap="square" lIns="238125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Automatically structures information into Cornell notes, mind map outlines, and linear notes, facilitating organized knowledge capture.</a:t>
            </a:r>
            <a:endParaRPr lang="en-US" sz="837" dirty="0"/>
          </a:p>
        </p:txBody>
      </p:sp>
      <p:sp>
        <p:nvSpPr>
          <p:cNvPr id="30" name="Shape 24"/>
          <p:cNvSpPr/>
          <p:nvPr/>
        </p:nvSpPr>
        <p:spPr>
          <a:xfrm>
            <a:off x="285750" y="4043363"/>
            <a:ext cx="4057650" cy="8072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1" name="Shape 25"/>
          <p:cNvSpPr/>
          <p:nvPr/>
        </p:nvSpPr>
        <p:spPr>
          <a:xfrm>
            <a:off x="285750" y="4043363"/>
            <a:ext cx="28575" cy="8072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186238"/>
            <a:ext cx="178594" cy="142875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42938" y="4150519"/>
            <a:ext cx="20038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Study Materials Generation</a:t>
            </a:r>
            <a:endParaRPr lang="en-US" sz="1046" dirty="0"/>
          </a:p>
        </p:txBody>
      </p:sp>
      <p:sp>
        <p:nvSpPr>
          <p:cNvPr id="34" name="Text 27"/>
          <p:cNvSpPr/>
          <p:nvPr/>
        </p:nvSpPr>
        <p:spPr>
          <a:xfrm>
            <a:off x="392906" y="4400550"/>
            <a:ext cx="3843338" cy="342900"/>
          </a:xfrm>
          <a:prstGeom prst="rect">
            <a:avLst/>
          </a:prstGeom>
          <a:noFill/>
          <a:ln/>
        </p:spPr>
        <p:txBody>
          <a:bodyPr wrap="square" lIns="238125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Creates flashcards, practice questions, and suggests various diagram types to aid learning and retention.</a:t>
            </a:r>
            <a:endParaRPr lang="en-US" sz="837" dirty="0"/>
          </a:p>
        </p:txBody>
      </p:sp>
      <p:sp>
        <p:nvSpPr>
          <p:cNvPr id="35" name="Shape 28"/>
          <p:cNvSpPr/>
          <p:nvPr/>
        </p:nvSpPr>
        <p:spPr>
          <a:xfrm>
            <a:off x="285750" y="4957763"/>
            <a:ext cx="4057650" cy="80724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6" name="Shape 29"/>
          <p:cNvSpPr/>
          <p:nvPr/>
        </p:nvSpPr>
        <p:spPr>
          <a:xfrm>
            <a:off x="285750" y="4957763"/>
            <a:ext cx="28575" cy="807244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5100638"/>
            <a:ext cx="178594" cy="142875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642938" y="5064919"/>
            <a:ext cx="18270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Text-to-Speech Playback</a:t>
            </a:r>
            <a:endParaRPr lang="en-US" sz="1046" dirty="0"/>
          </a:p>
        </p:txBody>
      </p:sp>
      <p:sp>
        <p:nvSpPr>
          <p:cNvPr id="39" name="Text 31"/>
          <p:cNvSpPr/>
          <p:nvPr/>
        </p:nvSpPr>
        <p:spPr>
          <a:xfrm>
            <a:off x="392906" y="5314950"/>
            <a:ext cx="3843338" cy="342900"/>
          </a:xfrm>
          <a:prstGeom prst="rect">
            <a:avLst/>
          </a:prstGeom>
          <a:noFill/>
          <a:ln/>
        </p:spPr>
        <p:txBody>
          <a:bodyPr wrap="square" lIns="238125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Offers an audio version of generated summaries, enhancing accessibility and convenience.</a:t>
            </a:r>
            <a:endParaRPr lang="en-US" sz="837" dirty="0"/>
          </a:p>
        </p:txBody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957263"/>
            <a:ext cx="428625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080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&amp; Output Management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6553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4350" y="957263"/>
            <a:ext cx="131266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Input Modalities</a:t>
            </a:r>
            <a:endParaRPr lang="en-US" sz="1238" dirty="0"/>
          </a:p>
        </p:txBody>
      </p:sp>
      <p:sp>
        <p:nvSpPr>
          <p:cNvPr id="7" name="Shape 3"/>
          <p:cNvSpPr/>
          <p:nvPr/>
        </p:nvSpPr>
        <p:spPr>
          <a:xfrm>
            <a:off x="285750" y="1264444"/>
            <a:ext cx="4057650" cy="23431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8" name="Shape 4"/>
          <p:cNvSpPr/>
          <p:nvPr/>
        </p:nvSpPr>
        <p:spPr>
          <a:xfrm>
            <a:off x="428625" y="1407319"/>
            <a:ext cx="3771900" cy="4286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428625" y="1407319"/>
            <a:ext cx="28575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Shape 6"/>
          <p:cNvSpPr/>
          <p:nvPr/>
        </p:nvSpPr>
        <p:spPr>
          <a:xfrm>
            <a:off x="485775" y="147875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" y="1564481"/>
            <a:ext cx="100013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78681" y="1464469"/>
            <a:ext cx="191675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Text Input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878681" y="1635919"/>
            <a:ext cx="191675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or type any textual content directly</a:t>
            </a:r>
            <a:endParaRPr lang="en-US" sz="732" dirty="0"/>
          </a:p>
        </p:txBody>
      </p:sp>
      <p:sp>
        <p:nvSpPr>
          <p:cNvPr id="14" name="Shape 9"/>
          <p:cNvSpPr/>
          <p:nvPr/>
        </p:nvSpPr>
        <p:spPr>
          <a:xfrm>
            <a:off x="428625" y="1921669"/>
            <a:ext cx="3771900" cy="4286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428625" y="1921669"/>
            <a:ext cx="28575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Shape 11"/>
          <p:cNvSpPr/>
          <p:nvPr/>
        </p:nvSpPr>
        <p:spPr>
          <a:xfrm>
            <a:off x="485775" y="199310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2078831"/>
            <a:ext cx="85725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78681" y="1978819"/>
            <a:ext cx="19262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Upload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878681" y="2150269"/>
            <a:ext cx="19262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PDF, DOCX, PPTX, TXT formats supported</a:t>
            </a:r>
            <a:endParaRPr lang="en-US" sz="732" dirty="0"/>
          </a:p>
        </p:txBody>
      </p:sp>
      <p:sp>
        <p:nvSpPr>
          <p:cNvPr id="20" name="Shape 14"/>
          <p:cNvSpPr/>
          <p:nvPr/>
        </p:nvSpPr>
        <p:spPr>
          <a:xfrm>
            <a:off x="428625" y="2436019"/>
            <a:ext cx="3771900" cy="4286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428625" y="2436019"/>
            <a:ext cx="28575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Shape 16"/>
          <p:cNvSpPr/>
          <p:nvPr/>
        </p:nvSpPr>
        <p:spPr>
          <a:xfrm>
            <a:off x="485775" y="250745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93181"/>
            <a:ext cx="114300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78681" y="2493169"/>
            <a:ext cx="25582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Media File Upload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878681" y="2664619"/>
            <a:ext cx="25582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MP3, WAV, MP4, MOV, AVI, MPEG with audio extraction</a:t>
            </a:r>
            <a:endParaRPr lang="en-US" sz="732" dirty="0"/>
          </a:p>
        </p:txBody>
      </p:sp>
      <p:sp>
        <p:nvSpPr>
          <p:cNvPr id="26" name="Shape 19"/>
          <p:cNvSpPr/>
          <p:nvPr/>
        </p:nvSpPr>
        <p:spPr>
          <a:xfrm>
            <a:off x="428625" y="2950369"/>
            <a:ext cx="3771900" cy="4286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7" name="Shape 20"/>
          <p:cNvSpPr/>
          <p:nvPr/>
        </p:nvSpPr>
        <p:spPr>
          <a:xfrm>
            <a:off x="428625" y="2950369"/>
            <a:ext cx="28575" cy="4286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8" name="Shape 21"/>
          <p:cNvSpPr/>
          <p:nvPr/>
        </p:nvSpPr>
        <p:spPr>
          <a:xfrm>
            <a:off x="485775" y="3021806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07531"/>
            <a:ext cx="114300" cy="11430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878681" y="3007519"/>
            <a:ext cx="168193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URL Content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878681" y="3178969"/>
            <a:ext cx="16819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pages and YouTube transcripts</a:t>
            </a:r>
            <a:endParaRPr lang="en-US" sz="732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281" y="3750469"/>
            <a:ext cx="128588" cy="171450"/>
          </a:xfrm>
          <a:prstGeom prst="rect">
            <a:avLst/>
          </a:prstGeom>
        </p:spPr>
      </p:pic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068366"/>
            <a:ext cx="157163" cy="157163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14350" y="4029075"/>
            <a:ext cx="130194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Output Formats</a:t>
            </a:r>
            <a:endParaRPr lang="en-US" sz="1238" dirty="0"/>
          </a:p>
        </p:txBody>
      </p:sp>
      <p:sp>
        <p:nvSpPr>
          <p:cNvPr id="35" name="Shape 25"/>
          <p:cNvSpPr/>
          <p:nvPr/>
        </p:nvSpPr>
        <p:spPr>
          <a:xfrm>
            <a:off x="285750" y="4336256"/>
            <a:ext cx="4057650" cy="23431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6" name="Shape 26"/>
          <p:cNvSpPr/>
          <p:nvPr/>
        </p:nvSpPr>
        <p:spPr>
          <a:xfrm>
            <a:off x="428625" y="4479131"/>
            <a:ext cx="3771900" cy="428625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37" name="Shape 27"/>
          <p:cNvSpPr/>
          <p:nvPr/>
        </p:nvSpPr>
        <p:spPr>
          <a:xfrm>
            <a:off x="428625" y="4479131"/>
            <a:ext cx="28575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8" name="Shape 28"/>
          <p:cNvSpPr/>
          <p:nvPr/>
        </p:nvSpPr>
        <p:spPr>
          <a:xfrm>
            <a:off x="485775" y="4550569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" y="4636294"/>
            <a:ext cx="128588" cy="11430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878681" y="4536281"/>
            <a:ext cx="25342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On-Screen Display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878681" y="4707731"/>
            <a:ext cx="253421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UI with tabs, expanders, and content cards</a:t>
            </a:r>
            <a:endParaRPr lang="en-US" sz="732" dirty="0"/>
          </a:p>
        </p:txBody>
      </p:sp>
      <p:sp>
        <p:nvSpPr>
          <p:cNvPr id="42" name="Shape 31"/>
          <p:cNvSpPr/>
          <p:nvPr/>
        </p:nvSpPr>
        <p:spPr>
          <a:xfrm>
            <a:off x="428625" y="4993481"/>
            <a:ext cx="3771900" cy="428625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43" name="Shape 32"/>
          <p:cNvSpPr/>
          <p:nvPr/>
        </p:nvSpPr>
        <p:spPr>
          <a:xfrm>
            <a:off x="428625" y="4993481"/>
            <a:ext cx="28575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44" name="Shape 33"/>
          <p:cNvSpPr/>
          <p:nvPr/>
        </p:nvSpPr>
        <p:spPr>
          <a:xfrm>
            <a:off x="485775" y="5064919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88" y="5150644"/>
            <a:ext cx="85725" cy="114300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878681" y="5050631"/>
            <a:ext cx="25908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PDF Report Generation</a:t>
            </a:r>
            <a:endParaRPr lang="en-US" sz="837" dirty="0"/>
          </a:p>
        </p:txBody>
      </p:sp>
      <p:sp>
        <p:nvSpPr>
          <p:cNvPr id="47" name="Text 35"/>
          <p:cNvSpPr/>
          <p:nvPr/>
        </p:nvSpPr>
        <p:spPr>
          <a:xfrm>
            <a:off x="878681" y="5222081"/>
            <a:ext cx="25908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Professional, structured reports with all analysis results</a:t>
            </a:r>
            <a:endParaRPr lang="en-US" sz="732" dirty="0"/>
          </a:p>
        </p:txBody>
      </p:sp>
      <p:sp>
        <p:nvSpPr>
          <p:cNvPr id="48" name="Shape 36"/>
          <p:cNvSpPr/>
          <p:nvPr/>
        </p:nvSpPr>
        <p:spPr>
          <a:xfrm>
            <a:off x="428625" y="5507831"/>
            <a:ext cx="3771900" cy="428625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49" name="Shape 37"/>
          <p:cNvSpPr/>
          <p:nvPr/>
        </p:nvSpPr>
        <p:spPr>
          <a:xfrm>
            <a:off x="428625" y="5507831"/>
            <a:ext cx="28575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50" name="Shape 38"/>
          <p:cNvSpPr/>
          <p:nvPr/>
        </p:nvSpPr>
        <p:spPr>
          <a:xfrm>
            <a:off x="485775" y="5579269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5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788" y="5664994"/>
            <a:ext cx="85725" cy="114300"/>
          </a:xfrm>
          <a:prstGeom prst="rect">
            <a:avLst/>
          </a:prstGeom>
        </p:spPr>
      </p:pic>
      <p:sp>
        <p:nvSpPr>
          <p:cNvPr id="52" name="Text 39"/>
          <p:cNvSpPr/>
          <p:nvPr/>
        </p:nvSpPr>
        <p:spPr>
          <a:xfrm>
            <a:off x="878681" y="5564981"/>
            <a:ext cx="18313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 Export for Keywords</a:t>
            </a:r>
            <a:endParaRPr lang="en-US" sz="837" dirty="0"/>
          </a:p>
        </p:txBody>
      </p:sp>
      <p:sp>
        <p:nvSpPr>
          <p:cNvPr id="53" name="Text 40"/>
          <p:cNvSpPr/>
          <p:nvPr/>
        </p:nvSpPr>
        <p:spPr>
          <a:xfrm>
            <a:off x="878681" y="5736431"/>
            <a:ext cx="183133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Downloadable data for further analysis</a:t>
            </a:r>
            <a:endParaRPr lang="en-US" sz="732" dirty="0"/>
          </a:p>
        </p:txBody>
      </p:sp>
      <p:sp>
        <p:nvSpPr>
          <p:cNvPr id="54" name="Shape 41"/>
          <p:cNvSpPr/>
          <p:nvPr/>
        </p:nvSpPr>
        <p:spPr>
          <a:xfrm>
            <a:off x="428625" y="6022181"/>
            <a:ext cx="3771900" cy="428625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55" name="Shape 42"/>
          <p:cNvSpPr/>
          <p:nvPr/>
        </p:nvSpPr>
        <p:spPr>
          <a:xfrm>
            <a:off x="428625" y="6022181"/>
            <a:ext cx="28575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56" name="Shape 43"/>
          <p:cNvSpPr/>
          <p:nvPr/>
        </p:nvSpPr>
        <p:spPr>
          <a:xfrm>
            <a:off x="485775" y="6093619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5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213" y="6179344"/>
            <a:ext cx="142875" cy="114300"/>
          </a:xfrm>
          <a:prstGeom prst="rect">
            <a:avLst/>
          </a:prstGeom>
        </p:spPr>
      </p:pic>
      <p:sp>
        <p:nvSpPr>
          <p:cNvPr id="58" name="Text 44"/>
          <p:cNvSpPr/>
          <p:nvPr/>
        </p:nvSpPr>
        <p:spPr>
          <a:xfrm>
            <a:off x="878681" y="6079331"/>
            <a:ext cx="190913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Playback</a:t>
            </a:r>
            <a:endParaRPr lang="en-US" sz="837" dirty="0"/>
          </a:p>
        </p:txBody>
      </p:sp>
      <p:sp>
        <p:nvSpPr>
          <p:cNvPr id="59" name="Text 45"/>
          <p:cNvSpPr/>
          <p:nvPr/>
        </p:nvSpPr>
        <p:spPr>
          <a:xfrm>
            <a:off x="878681" y="6250781"/>
            <a:ext cx="190913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Text-to-speech for generated summaries</a:t>
            </a:r>
            <a:endParaRPr lang="en-US" sz="732" dirty="0"/>
          </a:p>
        </p:txBody>
      </p:sp>
      <p:pic>
        <p:nvPicPr>
          <p:cNvPr id="6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957263"/>
            <a:ext cx="42862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149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Visualizations &amp; Insights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6553"/>
            <a:ext cx="19645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3641" y="957263"/>
            <a:ext cx="190202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Word Cloud Generation</a:t>
            </a:r>
            <a:endParaRPr lang="en-US" sz="1238" dirty="0"/>
          </a:p>
        </p:txBody>
      </p:sp>
      <p:sp>
        <p:nvSpPr>
          <p:cNvPr id="7" name="Text 3"/>
          <p:cNvSpPr/>
          <p:nvPr/>
        </p:nvSpPr>
        <p:spPr>
          <a:xfrm>
            <a:off x="285750" y="1300163"/>
            <a:ext cx="4114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representation of text data where the size of each word indicates its frequency or importance in the analyzed content. Provides immediate thematic overview and keyword identification.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285750" y="1957388"/>
            <a:ext cx="4114800" cy="2071688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00263"/>
            <a:ext cx="3829050" cy="17859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996553"/>
            <a:ext cx="176808" cy="1571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91695" y="957263"/>
            <a:ext cx="24485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Entity Co-occurrence Network</a:t>
            </a:r>
            <a:endParaRPr lang="en-US" sz="1238" dirty="0"/>
          </a:p>
        </p:txBody>
      </p:sp>
      <p:sp>
        <p:nvSpPr>
          <p:cNvPr id="12" name="Text 6"/>
          <p:cNvSpPr/>
          <p:nvPr/>
        </p:nvSpPr>
        <p:spPr>
          <a:xfrm>
            <a:off x="4743450" y="1300163"/>
            <a:ext cx="41148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visualization illustrating relationships between key entities (persons, organizations, locations, concepts) within the analyzed text. Helps understand connections and frequently co-occurring elements.</a:t>
            </a:r>
            <a:endParaRPr lang="en-US" sz="837" dirty="0"/>
          </a:p>
        </p:txBody>
      </p:sp>
      <p:sp>
        <p:nvSpPr>
          <p:cNvPr id="13" name="Shape 7"/>
          <p:cNvSpPr/>
          <p:nvPr/>
        </p:nvSpPr>
        <p:spPr>
          <a:xfrm>
            <a:off x="4743450" y="1957388"/>
            <a:ext cx="4114800" cy="2071688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2100263"/>
            <a:ext cx="3829050" cy="17859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296966"/>
            <a:ext cx="157163" cy="15716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14350" y="4257675"/>
            <a:ext cx="218241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Benefits of Visual Analytics</a:t>
            </a:r>
            <a:endParaRPr lang="en-US" sz="1238" dirty="0"/>
          </a:p>
        </p:txBody>
      </p:sp>
      <p:sp>
        <p:nvSpPr>
          <p:cNvPr id="17" name="Text 9"/>
          <p:cNvSpPr/>
          <p:nvPr/>
        </p:nvSpPr>
        <p:spPr>
          <a:xfrm>
            <a:off x="514350" y="46005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Transforms complex textual data into intuitive graphical formats</a:t>
            </a:r>
            <a:endParaRPr lang="en-US" sz="837" dirty="0"/>
          </a:p>
        </p:txBody>
      </p:sp>
      <p:sp>
        <p:nvSpPr>
          <p:cNvPr id="18" name="Text 10"/>
          <p:cNvSpPr/>
          <p:nvPr/>
        </p:nvSpPr>
        <p:spPr>
          <a:xfrm>
            <a:off x="514350" y="48291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Enables quick identification of key themes and relationships</a:t>
            </a:r>
            <a:endParaRPr lang="en-US" sz="837" dirty="0"/>
          </a:p>
        </p:txBody>
      </p:sp>
      <p:sp>
        <p:nvSpPr>
          <p:cNvPr id="19" name="Text 11"/>
          <p:cNvSpPr/>
          <p:nvPr/>
        </p:nvSpPr>
        <p:spPr>
          <a:xfrm>
            <a:off x="514350" y="50577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Enhances pattern recognition and insight discovery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972050" y="46005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Supports interactive exploration of data connections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972050" y="48291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Complements textual analysis with spatial understanding</a:t>
            </a:r>
            <a:endParaRPr lang="en-US" sz="837" dirty="0"/>
          </a:p>
        </p:txBody>
      </p:sp>
      <p:sp>
        <p:nvSpPr>
          <p:cNvPr id="22" name="Text 14"/>
          <p:cNvSpPr/>
          <p:nvPr/>
        </p:nvSpPr>
        <p:spPr>
          <a:xfrm>
            <a:off x="4972050" y="5057775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Improves retention and comprehension of complex information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63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715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142875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Future Directions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96553"/>
            <a:ext cx="176808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3995" y="957263"/>
            <a:ext cx="150554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Key Achievements</a:t>
            </a:r>
            <a:endParaRPr lang="en-US" sz="1238" dirty="0"/>
          </a:p>
        </p:txBody>
      </p:sp>
      <p:sp>
        <p:nvSpPr>
          <p:cNvPr id="7" name="Shape 3"/>
          <p:cNvSpPr/>
          <p:nvPr/>
        </p:nvSpPr>
        <p:spPr>
          <a:xfrm>
            <a:off x="285750" y="1300163"/>
            <a:ext cx="4114800" cy="4857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8" name="Shape 4"/>
          <p:cNvSpPr/>
          <p:nvPr/>
        </p:nvSpPr>
        <p:spPr>
          <a:xfrm>
            <a:off x="285750" y="130016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Shape 5"/>
          <p:cNvSpPr/>
          <p:nvPr/>
        </p:nvSpPr>
        <p:spPr>
          <a:xfrm>
            <a:off x="357188" y="140017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485900"/>
            <a:ext cx="14287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0094" y="1378744"/>
            <a:ext cx="1426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Successfully developed an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2177030" y="1378744"/>
            <a:ext cx="15578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web application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3734842" y="1378744"/>
            <a:ext cx="2470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750094" y="1550194"/>
            <a:ext cx="3038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transforms information overload into actionable insights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1871663"/>
            <a:ext cx="4114800" cy="4857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187166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7" name="Shape 12"/>
          <p:cNvSpPr/>
          <p:nvPr/>
        </p:nvSpPr>
        <p:spPr>
          <a:xfrm>
            <a:off x="357188" y="197167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57400"/>
            <a:ext cx="142875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0094" y="1950244"/>
            <a:ext cx="757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Implemented 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1507694" y="1950244"/>
            <a:ext cx="18363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audience-specific summarization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3344056" y="1950244"/>
            <a:ext cx="6415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adapts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750094" y="2121694"/>
            <a:ext cx="22794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complexity to different user needs</a:t>
            </a:r>
            <a:endParaRPr lang="en-US" sz="837" dirty="0"/>
          </a:p>
        </p:txBody>
      </p:sp>
      <p:sp>
        <p:nvSpPr>
          <p:cNvPr id="23" name="Shape 17"/>
          <p:cNvSpPr/>
          <p:nvPr/>
        </p:nvSpPr>
        <p:spPr>
          <a:xfrm>
            <a:off x="285750" y="2443163"/>
            <a:ext cx="4114800" cy="4857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4" name="Shape 18"/>
          <p:cNvSpPr/>
          <p:nvPr/>
        </p:nvSpPr>
        <p:spPr>
          <a:xfrm>
            <a:off x="285750" y="244316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Shape 19"/>
          <p:cNvSpPr/>
          <p:nvPr/>
        </p:nvSpPr>
        <p:spPr>
          <a:xfrm>
            <a:off x="357188" y="2543175"/>
            <a:ext cx="285750" cy="285750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28900"/>
            <a:ext cx="85725" cy="1143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0094" y="2521744"/>
            <a:ext cx="13042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Created comprehensive 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2054386" y="2521744"/>
            <a:ext cx="15141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study materials generation</a:t>
            </a:r>
            <a:endParaRPr lang="en-US" sz="837" dirty="0"/>
          </a:p>
        </p:txBody>
      </p:sp>
      <p:sp>
        <p:nvSpPr>
          <p:cNvPr id="29" name="Text 22"/>
          <p:cNvSpPr/>
          <p:nvPr/>
        </p:nvSpPr>
        <p:spPr>
          <a:xfrm>
            <a:off x="3568526" y="2521744"/>
            <a:ext cx="6318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capabilities 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750094" y="2693194"/>
            <a:ext cx="24539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enhance learning and knowledge retention</a:t>
            </a:r>
            <a:endParaRPr lang="en-US" sz="837" dirty="0"/>
          </a:p>
        </p:txBody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139678"/>
            <a:ext cx="157163" cy="15716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514350" y="3100388"/>
            <a:ext cx="15698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Current Limitations</a:t>
            </a:r>
            <a:endParaRPr lang="en-US" sz="1238" dirty="0"/>
          </a:p>
        </p:txBody>
      </p:sp>
      <p:sp>
        <p:nvSpPr>
          <p:cNvPr id="33" name="Shape 25"/>
          <p:cNvSpPr/>
          <p:nvPr/>
        </p:nvSpPr>
        <p:spPr>
          <a:xfrm>
            <a:off x="285750" y="3443288"/>
            <a:ext cx="4114800" cy="4857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4" name="Shape 26"/>
          <p:cNvSpPr/>
          <p:nvPr/>
        </p:nvSpPr>
        <p:spPr>
          <a:xfrm>
            <a:off x="285750" y="3443288"/>
            <a:ext cx="28575" cy="48577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5" name="Shape 27"/>
          <p:cNvSpPr/>
          <p:nvPr/>
        </p:nvSpPr>
        <p:spPr>
          <a:xfrm>
            <a:off x="357188" y="3543300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3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629025"/>
            <a:ext cx="85725" cy="114300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750094" y="3514725"/>
            <a:ext cx="35790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 with very long texts and maintaining global coherence across chunks</a:t>
            </a:r>
            <a:endParaRPr lang="en-US" sz="837" dirty="0"/>
          </a:p>
        </p:txBody>
      </p:sp>
      <p:sp>
        <p:nvSpPr>
          <p:cNvPr id="38" name="Shape 29"/>
          <p:cNvSpPr/>
          <p:nvPr/>
        </p:nvSpPr>
        <p:spPr>
          <a:xfrm>
            <a:off x="285750" y="4014788"/>
            <a:ext cx="4114800" cy="42862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9" name="Shape 30"/>
          <p:cNvSpPr/>
          <p:nvPr/>
        </p:nvSpPr>
        <p:spPr>
          <a:xfrm>
            <a:off x="285750" y="4014788"/>
            <a:ext cx="28575" cy="42862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40" name="Shape 31"/>
          <p:cNvSpPr/>
          <p:nvPr/>
        </p:nvSpPr>
        <p:spPr>
          <a:xfrm>
            <a:off x="357188" y="4086225"/>
            <a:ext cx="285750" cy="285750"/>
          </a:xfrm>
          <a:prstGeom prst="ellipse">
            <a:avLst/>
          </a:prstGeom>
          <a:solidFill>
            <a:srgbClr val="E74C3C"/>
          </a:solidFill>
          <a:ln/>
        </p:spPr>
      </p:sp>
      <p:pic>
        <p:nvPicPr>
          <p:cNvPr id="4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56" y="4171950"/>
            <a:ext cx="100013" cy="114300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750094" y="4143375"/>
            <a:ext cx="34111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Nuances in child-friendly summaries require further refinement</a:t>
            </a:r>
            <a:endParaRPr lang="en-US" sz="837" dirty="0"/>
          </a:p>
        </p:txBody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996553"/>
            <a:ext cx="157163" cy="157163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4972050" y="957263"/>
            <a:ext cx="23002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Performance Considerations</a:t>
            </a:r>
            <a:endParaRPr lang="en-US" sz="1238" dirty="0"/>
          </a:p>
        </p:txBody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1300163"/>
            <a:ext cx="4114800" cy="2143125"/>
          </a:xfrm>
          <a:prstGeom prst="rect">
            <a:avLst/>
          </a:prstGeom>
        </p:spPr>
      </p:pic>
      <p:sp>
        <p:nvSpPr>
          <p:cNvPr id="46" name="Shape 34"/>
          <p:cNvSpPr/>
          <p:nvPr/>
        </p:nvSpPr>
        <p:spPr>
          <a:xfrm>
            <a:off x="4743450" y="3586163"/>
            <a:ext cx="4114800" cy="1414463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4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0606" y="3732609"/>
            <a:ext cx="176808" cy="157163"/>
          </a:xfrm>
          <a:prstGeom prst="rect">
            <a:avLst/>
          </a:prstGeom>
        </p:spPr>
      </p:pic>
      <p:sp>
        <p:nvSpPr>
          <p:cNvPr id="48" name="Text 35"/>
          <p:cNvSpPr/>
          <p:nvPr/>
        </p:nvSpPr>
        <p:spPr>
          <a:xfrm>
            <a:off x="5098852" y="3693319"/>
            <a:ext cx="18109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2C3E5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Future Enhancements</a:t>
            </a:r>
            <a:endParaRPr lang="en-US" sz="1238" dirty="0"/>
          </a:p>
        </p:txBody>
      </p:sp>
      <p:sp>
        <p:nvSpPr>
          <p:cNvPr id="49" name="Text 36"/>
          <p:cNvSpPr/>
          <p:nvPr/>
        </p:nvSpPr>
        <p:spPr>
          <a:xfrm>
            <a:off x="5079206" y="4036219"/>
            <a:ext cx="3671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of more specialized domain models for technical fields</a:t>
            </a:r>
            <a:endParaRPr lang="en-US" sz="837" dirty="0"/>
          </a:p>
        </p:txBody>
      </p:sp>
      <p:sp>
        <p:nvSpPr>
          <p:cNvPr id="50" name="Text 37"/>
          <p:cNvSpPr/>
          <p:nvPr/>
        </p:nvSpPr>
        <p:spPr>
          <a:xfrm>
            <a:off x="5079206" y="4264819"/>
            <a:ext cx="3671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multilingual support for global accessibility</a:t>
            </a:r>
            <a:endParaRPr lang="en-US" sz="837" dirty="0"/>
          </a:p>
        </p:txBody>
      </p:sp>
      <p:sp>
        <p:nvSpPr>
          <p:cNvPr id="51" name="Text 38"/>
          <p:cNvSpPr/>
          <p:nvPr/>
        </p:nvSpPr>
        <p:spPr>
          <a:xfrm>
            <a:off x="5079206" y="4493419"/>
            <a:ext cx="3671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hierarchical summarization for very long documents</a:t>
            </a:r>
            <a:endParaRPr lang="en-US" sz="837" dirty="0"/>
          </a:p>
        </p:txBody>
      </p:sp>
      <p:sp>
        <p:nvSpPr>
          <p:cNvPr id="52" name="Text 39"/>
          <p:cNvSpPr/>
          <p:nvPr/>
        </p:nvSpPr>
        <p:spPr>
          <a:xfrm>
            <a:off x="5079206" y="4722019"/>
            <a:ext cx="3671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 of collaborative features for team-based analysis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2025-07-23T11:19:03Z</dcterms:created>
  <dcterms:modified xsi:type="dcterms:W3CDTF">2025-07-23T11:19:03Z</dcterms:modified>
</cp:coreProperties>
</file>